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A2C65-402C-42D1-9C97-D8186A1B73CD}" type="datetimeFigureOut">
              <a:rPr lang="ro-RO" smtClean="0"/>
              <a:t>16.11.2023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6A449-D402-4DFB-97AC-DD210C9191C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35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A449-D402-4DFB-97AC-DD210C9191C2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4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702D5C-9522-4B37-9227-67B46F47C5CA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697668-161C-4E63-AC9E-71C605218D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6400800" cy="4038600"/>
          </a:xfrm>
        </p:spPr>
        <p:txBody>
          <a:bodyPr>
            <a:noAutofit/>
          </a:bodyPr>
          <a:lstStyle/>
          <a:p>
            <a:pPr marL="182880"/>
            <a: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PROIECT </a:t>
            </a: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ERASMUS</a:t>
            </a:r>
            <a:r>
              <a:rPr lang="en-US" sz="2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+ </a:t>
            </a:r>
            <a:r>
              <a:rPr lang="en-US" sz="2000" b="1" i="1" dirty="0">
                <a:latin typeface="Arial Black" panose="020B0A04020102020204" pitchFamily="34" charset="0"/>
                <a:cs typeface="Aharoni" panose="02010803020104030203" pitchFamily="2" charset="-79"/>
              </a:rPr>
              <a:t>EDUCAȚIE ȘCOLARĂ</a:t>
            </a:r>
            <a: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br>
              <a:rPr lang="en-US" sz="2000" b="1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o-RO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KA1-SCH, CU NR. </a:t>
            </a:r>
            <a:r>
              <a:rPr lang="en-US" sz="2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2021-1-RO01-KA121-SCH-000008581</a:t>
            </a:r>
            <a: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br>
              <a:rPr lang="ro-R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ro-RO" sz="1600" b="1" dirty="0">
                <a:latin typeface="Arial Black" panose="020B0A04020102020204" pitchFamily="34" charset="0"/>
                <a:cs typeface="Aharoni" panose="02010803020104030203" pitchFamily="2" charset="-79"/>
              </a:rPr>
              <a:t>P</a:t>
            </a:r>
            <a:r>
              <a:rPr lang="ro-RO" sz="1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rof. învățământ primar: Păunescu Oana Ionela </a:t>
            </a:r>
            <a:br>
              <a:rPr lang="ro-RO" sz="1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o-RO" sz="1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Aria curriculară: Învățători</a:t>
            </a:r>
            <a:r>
              <a:rPr lang="ro-R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ro-RO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6629400"/>
            <a:ext cx="5712179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295400"/>
            <a:ext cx="199356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ana\Desktop\Curs Barcelona 4-10 iulie 2022 HAPPY SCHOOLS\poze activitati (de la Maria)\20220708_133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990600"/>
            <a:ext cx="6858000" cy="47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ana\Desktop\Curs Barcelona 4-10 iulie 2022 HAPPY SCHOOLS\growth-fix-m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599"/>
            <a:ext cx="6858000" cy="47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ana\Desktop\Curs Barcelona 4-10 iulie 2022 HAPPY SCHOOLS\source_ikigai-concept-1024x968.jpg.cr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1"/>
            <a:ext cx="6629400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ana\Desktop\Curs Barcelona 4-10 iulie 2022 HAPPY SCHOOLS\roata-vieti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629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/>
          <a:lstStyle/>
          <a:p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realizat</a:t>
            </a:r>
            <a:r>
              <a:rPr lang="en-US" dirty="0"/>
              <a:t> cu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financiar</a:t>
            </a:r>
            <a:r>
              <a:rPr lang="en-US" dirty="0"/>
              <a:t> al </a:t>
            </a:r>
            <a:r>
              <a:rPr lang="en-US" dirty="0" err="1"/>
              <a:t>Comisiei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Programului</a:t>
            </a:r>
            <a:r>
              <a:rPr lang="en-US" dirty="0"/>
              <a:t> ERASMUS+, </a:t>
            </a:r>
            <a:r>
              <a:rPr lang="en-US" dirty="0" err="1"/>
              <a:t>acţiunea</a:t>
            </a:r>
            <a:r>
              <a:rPr lang="en-US" dirty="0"/>
              <a:t> KA1, </a:t>
            </a:r>
            <a:r>
              <a:rPr lang="en-US" dirty="0" err="1"/>
              <a:t>proiecte</a:t>
            </a:r>
            <a:r>
              <a:rPr lang="en-US" dirty="0"/>
              <a:t> de </a:t>
            </a:r>
            <a:r>
              <a:rPr lang="en-US" dirty="0" err="1"/>
              <a:t>mobilitate</a:t>
            </a:r>
            <a:r>
              <a:rPr lang="en-US" dirty="0"/>
              <a:t>.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furnizate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responsabilitatea</a:t>
            </a:r>
            <a:r>
              <a:rPr lang="en-US" dirty="0"/>
              <a:t> </a:t>
            </a:r>
            <a:r>
              <a:rPr lang="en-US" dirty="0" err="1"/>
              <a:t>exclusivă</a:t>
            </a:r>
            <a:r>
              <a:rPr lang="en-US" dirty="0"/>
              <a:t> a </a:t>
            </a:r>
            <a:r>
              <a:rPr lang="en-US" dirty="0" err="1"/>
              <a:t>autorului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A.N.P.C.D.E.F.P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Comisia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nu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responsabile</a:t>
            </a:r>
            <a:r>
              <a:rPr lang="en-US" dirty="0"/>
              <a:t> pentru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1889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Happy School</a:t>
            </a:r>
            <a:r>
              <a:rPr lang="ro-RO" sz="3200" dirty="0">
                <a:latin typeface="Arial Black" panose="020B0A04020102020204" pitchFamily="34" charset="0"/>
              </a:rPr>
              <a:t>s </a:t>
            </a:r>
            <a:r>
              <a:rPr lang="en-US" sz="3200" dirty="0">
                <a:latin typeface="Arial Black" panose="020B0A04020102020204" pitchFamily="34" charset="0"/>
              </a:rPr>
              <a:t>- Positive Education for Well-Being and Life Skills Development</a:t>
            </a:r>
            <a:endParaRPr lang="ro-RO" sz="32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err="1"/>
              <a:t>curs</a:t>
            </a:r>
            <a:r>
              <a:rPr lang="fr-FR" b="1" dirty="0"/>
              <a:t> de </a:t>
            </a:r>
            <a:r>
              <a:rPr lang="fr-FR" b="1" dirty="0" err="1"/>
              <a:t>formare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</a:t>
            </a:r>
            <a:r>
              <a:rPr lang="fr-FR" b="1" dirty="0" err="1"/>
              <a:t>cadrul</a:t>
            </a:r>
            <a:r>
              <a:rPr lang="fr-FR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fr-FR" b="1" dirty="0" err="1"/>
              <a:t>programului</a:t>
            </a:r>
            <a:r>
              <a:rPr lang="fr-FR" b="1" dirty="0"/>
              <a:t> Erasmus+ </a:t>
            </a:r>
            <a:r>
              <a:rPr lang="en-US" dirty="0"/>
              <a:t/>
            </a:r>
            <a:br>
              <a:rPr lang="en-US" dirty="0"/>
            </a:br>
            <a:r>
              <a:rPr lang="en-GB" b="1" dirty="0" err="1"/>
              <a:t>Domeniul</a:t>
            </a:r>
            <a:r>
              <a:rPr lang="en-GB" b="1" dirty="0"/>
              <a:t> - </a:t>
            </a:r>
            <a:r>
              <a:rPr lang="ro-RO" b="1" dirty="0"/>
              <a:t>Educație școlară</a:t>
            </a:r>
            <a:r>
              <a:rPr lang="en-US" dirty="0"/>
              <a:t/>
            </a:r>
            <a:br>
              <a:rPr lang="en-US" dirty="0"/>
            </a:br>
            <a:r>
              <a:rPr lang="en-GB" b="1" dirty="0" err="1"/>
              <a:t>Acțiunea</a:t>
            </a:r>
            <a:r>
              <a:rPr lang="en-GB" b="1" dirty="0"/>
              <a:t> </a:t>
            </a:r>
            <a:r>
              <a:rPr lang="en-GB" b="1" dirty="0" err="1"/>
              <a:t>Cheie</a:t>
            </a:r>
            <a:r>
              <a:rPr lang="en-GB" b="1" dirty="0"/>
              <a:t> 1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479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Obiectivul pentru anul I de acreditare: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competențelor</a:t>
            </a:r>
            <a:r>
              <a:rPr lang="en-US" dirty="0"/>
              <a:t> </a:t>
            </a:r>
            <a:r>
              <a:rPr lang="en-US" dirty="0" err="1"/>
              <a:t>cadrelor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managementului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institu</a:t>
            </a:r>
            <a:r>
              <a:rPr lang="ro-RO" dirty="0"/>
              <a:t>ție</a:t>
            </a:r>
            <a:r>
              <a:rPr lang="en-US" dirty="0"/>
              <a:t> </a:t>
            </a:r>
            <a:r>
              <a:rPr lang="ro-RO" dirty="0"/>
              <a:t>și la nivelul clasei de elevi (decizional, informațional, metodologic)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ro-RO" dirty="0"/>
              <a:t> prin transparență, creșterea capacității instituționale, eficientizare, în scopul creșterii calității în educație. </a:t>
            </a:r>
            <a:endParaRPr lang="en-US" dirty="0"/>
          </a:p>
          <a:p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337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Obiectivele experienței de mobilitate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>
                <a:latin typeface="+mj-lt"/>
              </a:rPr>
              <a:t>Îmbunătățirea competențelor mangeriale prin utilizarea de tehnici și metode inovative precum cele ale </a:t>
            </a:r>
            <a:r>
              <a:rPr lang="en-US" dirty="0" smtClean="0">
                <a:latin typeface="+mj-lt"/>
              </a:rPr>
              <a:t>P</a:t>
            </a:r>
            <a:r>
              <a:rPr lang="ro-RO" dirty="0" smtClean="0">
                <a:latin typeface="+mj-lt"/>
              </a:rPr>
              <a:t>sihologiei </a:t>
            </a:r>
            <a:r>
              <a:rPr lang="en-US" dirty="0">
                <a:latin typeface="+mj-lt"/>
              </a:rPr>
              <a:t>P</a:t>
            </a:r>
            <a:r>
              <a:rPr lang="ro-RO" dirty="0" smtClean="0">
                <a:latin typeface="+mj-lt"/>
              </a:rPr>
              <a:t>ozitive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en-US" dirty="0" err="1" smtClean="0">
                <a:latin typeface="+mj-lt"/>
              </a:rPr>
              <a:t>Dezvoltarea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competen</a:t>
            </a:r>
            <a:r>
              <a:rPr lang="ro-RO" dirty="0" smtClean="0">
                <a:latin typeface="+mj-lt"/>
              </a:rPr>
              <a:t>țelor de pedare prin utilizarea unei noi perspective holistice asupra clasei de elevi și asupra specificului culturii instituționale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 smtClean="0">
                <a:latin typeface="+mj-lt"/>
              </a:rPr>
              <a:t>Dezvoltarea competențelor civice europene prin utilizarea unor abordări care favorizează cooperarea sustenabilă între școlile europene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 smtClean="0">
                <a:latin typeface="+mj-lt"/>
              </a:rPr>
              <a:t>Dezvoltare competențelor organizatorice prin utilizarea instrumentelor inovatoare în scopul îmbunătățirii procesului educațional din perspectiva managementului calității. </a:t>
            </a:r>
          </a:p>
        </p:txBody>
      </p:sp>
    </p:spTree>
    <p:extLst>
      <p:ext uri="{BB962C8B-B14F-4D97-AF65-F5344CB8AC3E}">
        <p14:creationId xmlns:p14="http://schemas.microsoft.com/office/powerpoint/2010/main" val="20205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Competențe profesionale vizate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>
                <a:latin typeface="+mj-lt"/>
              </a:rPr>
              <a:t>Conceperea unor </a:t>
            </a:r>
            <a:r>
              <a:rPr lang="ro-RO" dirty="0">
                <a:latin typeface="+mj-lt"/>
              </a:rPr>
              <a:t>programe </a:t>
            </a:r>
            <a:r>
              <a:rPr lang="ro-RO" dirty="0" smtClean="0">
                <a:latin typeface="+mj-lt"/>
              </a:rPr>
              <a:t>bazate </a:t>
            </a:r>
            <a:r>
              <a:rPr lang="ro-RO" dirty="0">
                <a:latin typeface="+mj-lt"/>
              </a:rPr>
              <a:t>pe Educație Pozitivă, </a:t>
            </a:r>
            <a:r>
              <a:rPr lang="ro-RO" dirty="0" smtClean="0">
                <a:latin typeface="+mj-lt"/>
              </a:rPr>
              <a:t>pentru </a:t>
            </a:r>
            <a:r>
              <a:rPr lang="ro-RO" dirty="0">
                <a:latin typeface="+mj-lt"/>
              </a:rPr>
              <a:t>dezvoltarea managementului școlar și pentru a spori bunăstarea </a:t>
            </a:r>
            <a:r>
              <a:rPr lang="ro-RO" dirty="0" smtClean="0">
                <a:latin typeface="+mj-lt"/>
              </a:rPr>
              <a:t>celor implicați în proces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 smtClean="0">
                <a:latin typeface="+mj-lt"/>
              </a:rPr>
              <a:t>conce</a:t>
            </a:r>
            <a:r>
              <a:rPr lang="en-US" dirty="0" err="1" smtClean="0">
                <a:latin typeface="+mj-lt"/>
              </a:rPr>
              <a:t>perea</a:t>
            </a:r>
            <a:r>
              <a:rPr lang="ro-RO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unei</a:t>
            </a:r>
            <a:r>
              <a:rPr lang="ro-RO" dirty="0" smtClean="0">
                <a:latin typeface="+mj-lt"/>
              </a:rPr>
              <a:t> ofert</a:t>
            </a:r>
            <a:r>
              <a:rPr lang="en-US" dirty="0" smtClean="0">
                <a:latin typeface="+mj-lt"/>
              </a:rPr>
              <a:t>e</a:t>
            </a:r>
            <a:r>
              <a:rPr lang="ro-RO" dirty="0" smtClean="0">
                <a:latin typeface="+mj-lt"/>
              </a:rPr>
              <a:t> educați</a:t>
            </a:r>
            <a:r>
              <a:rPr lang="en-US" dirty="0" err="1" smtClean="0">
                <a:latin typeface="+mj-lt"/>
              </a:rPr>
              <a:t>onale</a:t>
            </a:r>
            <a:r>
              <a:rPr lang="ro-RO" dirty="0" smtClean="0">
                <a:latin typeface="+mj-lt"/>
              </a:rPr>
              <a:t> mai </a:t>
            </a:r>
            <a:r>
              <a:rPr lang="en-US" dirty="0" err="1" smtClean="0">
                <a:latin typeface="+mj-lt"/>
              </a:rPr>
              <a:t>valoroase</a:t>
            </a:r>
            <a:r>
              <a:rPr lang="ro-RO" dirty="0" smtClean="0">
                <a:latin typeface="+mj-lt"/>
              </a:rPr>
              <a:t>, </a:t>
            </a:r>
            <a:r>
              <a:rPr lang="ro-RO" dirty="0">
                <a:latin typeface="+mj-lt"/>
              </a:rPr>
              <a:t>adaptată nevoilor, aspirațiilor și cerințelor sociale ale </a:t>
            </a:r>
            <a:r>
              <a:rPr lang="ro-RO" dirty="0" smtClean="0">
                <a:latin typeface="+mj-lt"/>
              </a:rPr>
              <a:t>elevilor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 smtClean="0">
                <a:latin typeface="+mj-lt"/>
              </a:rPr>
              <a:t>elabor</a:t>
            </a:r>
            <a:r>
              <a:rPr lang="en-US" dirty="0" smtClean="0">
                <a:latin typeface="+mj-lt"/>
              </a:rPr>
              <a:t>area</a:t>
            </a:r>
            <a:r>
              <a:rPr lang="ro-RO" dirty="0" smtClean="0">
                <a:latin typeface="+mj-lt"/>
              </a:rPr>
              <a:t> un</a:t>
            </a:r>
            <a:r>
              <a:rPr lang="en-US" dirty="0" err="1" smtClean="0">
                <a:latin typeface="+mj-lt"/>
              </a:rPr>
              <a:t>ui</a:t>
            </a:r>
            <a:r>
              <a:rPr lang="ro-RO" dirty="0" smtClean="0">
                <a:latin typeface="+mj-lt"/>
              </a:rPr>
              <a:t> </a:t>
            </a:r>
            <a:r>
              <a:rPr lang="ro-RO" dirty="0">
                <a:latin typeface="+mj-lt"/>
              </a:rPr>
              <a:t>program și </a:t>
            </a:r>
            <a:r>
              <a:rPr lang="en-US" dirty="0" smtClean="0">
                <a:latin typeface="+mj-lt"/>
              </a:rPr>
              <a:t>a </a:t>
            </a:r>
            <a:r>
              <a:rPr lang="en-US" dirty="0" err="1" smtClean="0">
                <a:latin typeface="+mj-lt"/>
              </a:rPr>
              <a:t>unor</a:t>
            </a:r>
            <a:r>
              <a:rPr lang="en-US" dirty="0" smtClean="0">
                <a:latin typeface="+mj-lt"/>
              </a:rPr>
              <a:t> </a:t>
            </a:r>
            <a:r>
              <a:rPr lang="ro-RO" dirty="0" smtClean="0">
                <a:latin typeface="+mj-lt"/>
              </a:rPr>
              <a:t>instrumente </a:t>
            </a:r>
            <a:r>
              <a:rPr lang="ro-RO" dirty="0">
                <a:latin typeface="+mj-lt"/>
              </a:rPr>
              <a:t>de management, pentru a stabili viitoare parteneriate naționale și europene cu alte școli.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Programul</a:t>
            </a:r>
            <a:r>
              <a:rPr lang="en-US" dirty="0" smtClean="0"/>
              <a:t>/</a:t>
            </a:r>
            <a:r>
              <a:rPr lang="en-US" dirty="0" err="1" smtClean="0"/>
              <a:t>Activit</a:t>
            </a:r>
            <a:r>
              <a:rPr lang="ro-RO" dirty="0" smtClean="0"/>
              <a:t>ățile desfășurate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o-RO" b="1" u="sng" dirty="0" smtClean="0">
              <a:latin typeface="+mj-lt"/>
            </a:endParaRPr>
          </a:p>
          <a:p>
            <a:r>
              <a:rPr lang="ro-RO" sz="3600" dirty="0" smtClean="0">
                <a:latin typeface="+mj-lt"/>
              </a:rPr>
              <a:t>Introducere </a:t>
            </a:r>
            <a:r>
              <a:rPr lang="ro-RO" sz="3600" dirty="0">
                <a:latin typeface="+mj-lt"/>
              </a:rPr>
              <a:t>în </a:t>
            </a:r>
            <a:r>
              <a:rPr lang="ro-RO" sz="3600" dirty="0" smtClean="0">
                <a:latin typeface="+mj-lt"/>
              </a:rPr>
              <a:t>curs</a:t>
            </a:r>
            <a:r>
              <a:rPr lang="en-US" sz="3600" dirty="0" smtClean="0">
                <a:latin typeface="+mj-lt"/>
              </a:rPr>
              <a:t>;</a:t>
            </a:r>
          </a:p>
          <a:p>
            <a:r>
              <a:rPr lang="en-US" sz="3600" dirty="0" err="1" smtClean="0">
                <a:latin typeface="+mj-lt"/>
              </a:rPr>
              <a:t>Prezentarea</a:t>
            </a:r>
            <a:r>
              <a:rPr lang="en-US" sz="3600" dirty="0" smtClean="0">
                <a:latin typeface="+mj-lt"/>
              </a:rPr>
              <a:t> </a:t>
            </a:r>
            <a:r>
              <a:rPr lang="ro-RO" sz="3600" dirty="0" err="1">
                <a:latin typeface="+mj-lt"/>
              </a:rPr>
              <a:t>ș</a:t>
            </a:r>
            <a:r>
              <a:rPr lang="en-US" sz="3600" dirty="0" err="1" smtClean="0">
                <a:latin typeface="+mj-lt"/>
              </a:rPr>
              <a:t>colii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fiec</a:t>
            </a:r>
            <a:r>
              <a:rPr lang="ro-RO" sz="3600" dirty="0" smtClean="0">
                <a:latin typeface="+mj-lt"/>
              </a:rPr>
              <a:t>ărui participant</a:t>
            </a:r>
            <a:r>
              <a:rPr lang="en-US" sz="3600" dirty="0" smtClean="0">
                <a:latin typeface="+mj-lt"/>
              </a:rPr>
              <a:t>;</a:t>
            </a:r>
            <a:r>
              <a:rPr lang="ro-RO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P</a:t>
            </a:r>
            <a:r>
              <a:rPr lang="ro-RO" sz="3600" dirty="0" smtClean="0">
                <a:latin typeface="+mj-lt"/>
              </a:rPr>
              <a:t>rezentarea activităților din decursul săptămânii; </a:t>
            </a:r>
          </a:p>
          <a:p>
            <a:r>
              <a:rPr lang="ro-RO" sz="3600" dirty="0" smtClean="0">
                <a:latin typeface="+mj-lt"/>
              </a:rPr>
              <a:t>Jocuri </a:t>
            </a:r>
            <a:r>
              <a:rPr lang="ro-RO" sz="3600" dirty="0">
                <a:latin typeface="+mj-lt"/>
              </a:rPr>
              <a:t>de </a:t>
            </a:r>
            <a:r>
              <a:rPr lang="ro-RO" sz="3600" dirty="0" smtClean="0">
                <a:latin typeface="+mj-lt"/>
              </a:rPr>
              <a:t>spargere a gheții </a:t>
            </a:r>
            <a:r>
              <a:rPr lang="ro-RO" sz="3600" dirty="0">
                <a:latin typeface="+mj-lt"/>
              </a:rPr>
              <a:t>folosind drama pentru construirea încrederii și </a:t>
            </a:r>
            <a:r>
              <a:rPr lang="ro-RO" sz="3600" dirty="0" smtClean="0">
                <a:latin typeface="+mj-lt"/>
              </a:rPr>
              <a:t>formarea grupurilor de lucru</a:t>
            </a:r>
            <a:r>
              <a:rPr lang="en-US" sz="3600" dirty="0" smtClean="0">
                <a:latin typeface="+mj-lt"/>
              </a:rPr>
              <a:t>;</a:t>
            </a:r>
            <a:endParaRPr lang="ro-RO" sz="3600" dirty="0" smtClean="0">
              <a:latin typeface="+mj-lt"/>
            </a:endParaRPr>
          </a:p>
          <a:p>
            <a:r>
              <a:rPr lang="ro-RO" sz="3600" dirty="0" smtClean="0">
                <a:latin typeface="+mj-lt"/>
              </a:rPr>
              <a:t> </a:t>
            </a:r>
            <a:r>
              <a:rPr lang="ro-RO" sz="3600" dirty="0">
                <a:latin typeface="+mj-lt"/>
              </a:rPr>
              <a:t>Stabilirea </a:t>
            </a:r>
            <a:r>
              <a:rPr lang="ro-RO" sz="3600" dirty="0" smtClean="0">
                <a:latin typeface="+mj-lt"/>
              </a:rPr>
              <a:t>obiectivelor</a:t>
            </a:r>
            <a:r>
              <a:rPr lang="en-US" sz="3600" dirty="0" smtClean="0">
                <a:latin typeface="+mj-lt"/>
              </a:rPr>
              <a:t>;</a:t>
            </a:r>
            <a:endParaRPr lang="ro-RO" sz="3600" dirty="0" smtClean="0">
              <a:latin typeface="+mj-lt"/>
            </a:endParaRPr>
          </a:p>
          <a:p>
            <a:r>
              <a:rPr lang="ro-RO" sz="3600" dirty="0" smtClean="0">
                <a:latin typeface="+mj-lt"/>
              </a:rPr>
              <a:t>Identificarea </a:t>
            </a:r>
            <a:r>
              <a:rPr lang="ro-RO" sz="3600" dirty="0">
                <a:latin typeface="+mj-lt"/>
              </a:rPr>
              <a:t>nevoilor </a:t>
            </a:r>
            <a:r>
              <a:rPr lang="en-US" sz="3600" dirty="0" err="1" smtClean="0">
                <a:latin typeface="+mj-lt"/>
              </a:rPr>
              <a:t>relevante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pentru</a:t>
            </a:r>
            <a:r>
              <a:rPr lang="en-US" sz="3600" dirty="0" smtClean="0">
                <a:latin typeface="+mj-lt"/>
              </a:rPr>
              <a:t> </a:t>
            </a:r>
            <a:r>
              <a:rPr lang="ro-RO" sz="3600" dirty="0" smtClean="0">
                <a:latin typeface="+mj-lt"/>
              </a:rPr>
              <a:t>fiecare </a:t>
            </a:r>
            <a:r>
              <a:rPr lang="ro-RO" sz="3600" dirty="0">
                <a:latin typeface="+mj-lt"/>
              </a:rPr>
              <a:t>participant și </a:t>
            </a:r>
            <a:r>
              <a:rPr lang="en-US" sz="3600" dirty="0" err="1" smtClean="0">
                <a:latin typeface="+mj-lt"/>
              </a:rPr>
              <a:t>pentru</a:t>
            </a:r>
            <a:r>
              <a:rPr lang="en-US" sz="3600" dirty="0" smtClean="0">
                <a:latin typeface="+mj-lt"/>
              </a:rPr>
              <a:t> </a:t>
            </a:r>
            <a:r>
              <a:rPr lang="ro-RO" sz="3600" dirty="0" smtClean="0">
                <a:latin typeface="+mj-lt"/>
              </a:rPr>
              <a:t>populați</a:t>
            </a:r>
            <a:r>
              <a:rPr lang="en-US" sz="3600" dirty="0" smtClean="0">
                <a:latin typeface="+mj-lt"/>
              </a:rPr>
              <a:t>a </a:t>
            </a:r>
            <a:r>
              <a:rPr lang="ro-RO" sz="3600" dirty="0" smtClean="0">
                <a:latin typeface="+mj-lt"/>
              </a:rPr>
              <a:t>scolară reprezentată;</a:t>
            </a:r>
          </a:p>
        </p:txBody>
      </p:sp>
    </p:spTree>
    <p:extLst>
      <p:ext uri="{BB962C8B-B14F-4D97-AF65-F5344CB8AC3E}">
        <p14:creationId xmlns:p14="http://schemas.microsoft.com/office/powerpoint/2010/main" val="28192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066800"/>
            <a:ext cx="6196405" cy="465626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</a:rPr>
              <a:t>I</a:t>
            </a:r>
            <a:r>
              <a:rPr lang="ro-RO" dirty="0" smtClean="0">
                <a:latin typeface="+mj-lt"/>
              </a:rPr>
              <a:t>ntroducere </a:t>
            </a:r>
            <a:r>
              <a:rPr lang="ro-RO" dirty="0">
                <a:latin typeface="+mj-lt"/>
              </a:rPr>
              <a:t>în Psihologia Pozitivă, istorie, fondatori, teorii și metode. </a:t>
            </a:r>
            <a:r>
              <a:rPr lang="en-US" dirty="0" err="1">
                <a:latin typeface="+mj-lt"/>
              </a:rPr>
              <a:t>Explicarea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unor</a:t>
            </a:r>
            <a:r>
              <a:rPr lang="en-US" dirty="0">
                <a:latin typeface="+mj-lt"/>
              </a:rPr>
              <a:t> no</a:t>
            </a:r>
            <a:r>
              <a:rPr lang="ro-RO" dirty="0">
                <a:latin typeface="+mj-lt"/>
              </a:rPr>
              <a:t>țiuni precum</a:t>
            </a:r>
            <a:r>
              <a:rPr lang="en-US" dirty="0">
                <a:latin typeface="+mj-lt"/>
              </a:rPr>
              <a:t>:  </a:t>
            </a:r>
            <a:r>
              <a:rPr lang="ro-RO" dirty="0">
                <a:latin typeface="+mj-lt"/>
              </a:rPr>
              <a:t>viață plăcută, viață înfloritoare, viață plină de sens, puncte forte și virtuți; stare de flux etc.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 smtClean="0">
                <a:latin typeface="+mj-lt"/>
              </a:rPr>
              <a:t>Educație pozitivă</a:t>
            </a:r>
            <a:r>
              <a:rPr lang="en-US" dirty="0" smtClean="0">
                <a:latin typeface="+mj-lt"/>
              </a:rPr>
              <a:t> - </a:t>
            </a:r>
            <a:r>
              <a:rPr lang="ro-RO" dirty="0" smtClean="0">
                <a:latin typeface="+mj-lt"/>
              </a:rPr>
              <a:t>Aplicarea </a:t>
            </a:r>
            <a:r>
              <a:rPr lang="ro-RO" dirty="0">
                <a:latin typeface="+mj-lt"/>
              </a:rPr>
              <a:t>psihologiei pozitive în </a:t>
            </a:r>
            <a:r>
              <a:rPr lang="ro-RO" dirty="0" smtClean="0">
                <a:latin typeface="+mj-lt"/>
              </a:rPr>
              <a:t>educație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>
                <a:latin typeface="+mj-lt"/>
              </a:rPr>
              <a:t>Proiectarea unui program școlar de educație </a:t>
            </a:r>
            <a:r>
              <a:rPr lang="ro-RO" dirty="0" smtClean="0">
                <a:latin typeface="+mj-lt"/>
              </a:rPr>
              <a:t>pozitivă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>
                <a:latin typeface="+mj-lt"/>
              </a:rPr>
              <a:t>Mindfulness </a:t>
            </a:r>
            <a:r>
              <a:rPr lang="ro-RO" dirty="0" smtClean="0">
                <a:latin typeface="+mj-lt"/>
              </a:rPr>
              <a:t>în școală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>
                <a:latin typeface="+mj-lt"/>
              </a:rPr>
              <a:t>Profesorul pozitiv; </a:t>
            </a:r>
            <a:endParaRPr lang="en-US" dirty="0" smtClean="0">
              <a:latin typeface="+mj-lt"/>
            </a:endParaRPr>
          </a:p>
          <a:p>
            <a:r>
              <a:rPr lang="ro-RO" dirty="0" smtClean="0">
                <a:latin typeface="+mj-lt"/>
              </a:rPr>
              <a:t>Activitate </a:t>
            </a:r>
            <a:r>
              <a:rPr lang="ro-RO" dirty="0">
                <a:latin typeface="+mj-lt"/>
              </a:rPr>
              <a:t>de autoreflecție și </a:t>
            </a:r>
            <a:r>
              <a:rPr lang="en-US" dirty="0" smtClean="0">
                <a:latin typeface="+mj-lt"/>
              </a:rPr>
              <a:t>g</a:t>
            </a:r>
            <a:r>
              <a:rPr lang="ro-RO" dirty="0" smtClean="0">
                <a:latin typeface="+mj-lt"/>
              </a:rPr>
              <a:t>ăsire a unor posibilități de implementare </a:t>
            </a:r>
            <a:r>
              <a:rPr lang="ro-RO" dirty="0">
                <a:latin typeface="+mj-lt"/>
              </a:rPr>
              <a:t>a proiectelor </a:t>
            </a:r>
            <a:r>
              <a:rPr lang="ro-RO" dirty="0" smtClean="0">
                <a:latin typeface="+mj-lt"/>
              </a:rPr>
              <a:t>personale</a:t>
            </a:r>
            <a:r>
              <a:rPr lang="en-US" dirty="0" smtClean="0">
                <a:latin typeface="+mj-lt"/>
              </a:rPr>
              <a:t>;</a:t>
            </a:r>
          </a:p>
          <a:p>
            <a:r>
              <a:rPr lang="ro-RO" dirty="0">
                <a:latin typeface="+mj-lt"/>
              </a:rPr>
              <a:t>Evaluarea cursului: prezentarea competențelor dobândite, feedback și </a:t>
            </a:r>
            <a:r>
              <a:rPr lang="ro-RO" dirty="0" smtClean="0">
                <a:latin typeface="+mj-lt"/>
              </a:rPr>
              <a:t>discuți</a:t>
            </a:r>
            <a:r>
              <a:rPr lang="en-US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libere</a:t>
            </a:r>
            <a:r>
              <a:rPr lang="ro-RO" dirty="0" smtClean="0">
                <a:latin typeface="+mj-lt"/>
              </a:rPr>
              <a:t>; 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Acordarea</a:t>
            </a:r>
            <a:r>
              <a:rPr lang="en-US" dirty="0" smtClean="0">
                <a:latin typeface="+mj-lt"/>
              </a:rPr>
              <a:t> </a:t>
            </a:r>
            <a:r>
              <a:rPr lang="ro-RO" dirty="0" smtClean="0">
                <a:latin typeface="+mj-lt"/>
              </a:rPr>
              <a:t>certificatului </a:t>
            </a:r>
            <a:r>
              <a:rPr lang="ro-RO" dirty="0">
                <a:latin typeface="+mj-lt"/>
              </a:rPr>
              <a:t>de participare la curs; </a:t>
            </a:r>
            <a:endParaRPr lang="en-US" dirty="0" smtClean="0">
              <a:latin typeface="+mj-lt"/>
            </a:endParaRPr>
          </a:p>
          <a:p>
            <a:r>
              <a:rPr lang="ro-RO" dirty="0" smtClean="0">
                <a:latin typeface="+mj-lt"/>
              </a:rPr>
              <a:t>Excursii </a:t>
            </a:r>
            <a:r>
              <a:rPr lang="ro-RO" dirty="0">
                <a:latin typeface="+mj-lt"/>
              </a:rPr>
              <a:t>și alte activități culturale </a:t>
            </a:r>
            <a:r>
              <a:rPr lang="ro-RO" dirty="0" smtClean="0">
                <a:latin typeface="+mj-lt"/>
              </a:rPr>
              <a:t>externe</a:t>
            </a:r>
            <a:r>
              <a:rPr lang="en-US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9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ana\Desktop\Curs Barcelona 4-10 iulie 2022 HAPPY SCHOOLS\poze activitati (de la Maria)\2100d1c2-63d1-42ff-9ffa-5ccc5ada493b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1"/>
            <a:ext cx="6934199" cy="48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ana\Desktop\Curs Barcelona 4-10 iulie 2022 HAPPY SCHOOLS\poze activitati (de la Maria)\446d3e7e-0d0b-4a40-8506-e761799788cc.jf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399"/>
            <a:ext cx="678179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</TotalTime>
  <Words>424</Words>
  <Application>Microsoft Office PowerPoint</Application>
  <PresentationFormat>On-screen Show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 Black</vt:lpstr>
      <vt:lpstr>Brush Script MT</vt:lpstr>
      <vt:lpstr>Calibri</vt:lpstr>
      <vt:lpstr>Constantia</vt:lpstr>
      <vt:lpstr>Franklin Gothic Book</vt:lpstr>
      <vt:lpstr>Rage Italic</vt:lpstr>
      <vt:lpstr>Pushpin</vt:lpstr>
      <vt:lpstr>     PROIECT ERASMUS+ EDUCAȚIE ȘCOLARĂ,  KA1-SCH, CU NR. 2021-1-RO01-KA121-SCH-000008581    Prof. învățământ primar: Păunescu Oana Ionela  Aria curriculară: Învățători </vt:lpstr>
      <vt:lpstr>Happy Schools - Positive Education for Well-Being and Life Skills Development</vt:lpstr>
      <vt:lpstr>Obiectivul pentru anul I de acreditare:</vt:lpstr>
      <vt:lpstr>Obiectivele experienței de mobilitate</vt:lpstr>
      <vt:lpstr>Competențe profesionale vizate</vt:lpstr>
      <vt:lpstr>Programul/Activitățile desfășurate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Școli « fericite »: educație pozitivă pentru cultivarea stării de bine și a competențelor pentru viață curs de formare în cadrul  programului Erasmus+  Domeniul - Educație școlară Acțiunea Cheie 1</dc:title>
  <dc:creator>Oana</dc:creator>
  <cp:lastModifiedBy>mihaela</cp:lastModifiedBy>
  <cp:revision>17</cp:revision>
  <dcterms:created xsi:type="dcterms:W3CDTF">2022-10-11T16:55:42Z</dcterms:created>
  <dcterms:modified xsi:type="dcterms:W3CDTF">2023-11-16T07:59:30Z</dcterms:modified>
</cp:coreProperties>
</file>